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9" r:id="rId2"/>
    <p:sldId id="270" r:id="rId3"/>
    <p:sldId id="268" r:id="rId4"/>
    <p:sldId id="257" r:id="rId5"/>
    <p:sldId id="258" r:id="rId6"/>
    <p:sldId id="259" r:id="rId7"/>
    <p:sldId id="260" r:id="rId8"/>
    <p:sldId id="263" r:id="rId9"/>
    <p:sldId id="261" r:id="rId10"/>
    <p:sldId id="262" r:id="rId11"/>
    <p:sldId id="264" r:id="rId12"/>
    <p:sldId id="265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8B37DA-4ADB-40BB-9EBE-07C8DDD8D5A9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D482AA-9196-4E1E-B959-5D3719817E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957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16.pn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8.png"/><Relationship Id="rId4" Type="http://schemas.openxmlformats.org/officeDocument/2006/relationships/image" Target="../media/image17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3586410"/>
          </a:xfrm>
        </p:spPr>
        <p:txBody>
          <a:bodyPr>
            <a:normAutofit/>
          </a:bodyPr>
          <a:lstStyle/>
          <a:p>
            <a:r>
              <a:rPr lang="ru-RU" dirty="0"/>
              <a:t>Выполнение работ по рабочей профессии 19850 "Электромонтер по обслуживанию электроустановок"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517232"/>
            <a:ext cx="8435280" cy="6089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преподаватель Лысаков Александр Александрович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83137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3831"/>
            <a:ext cx="676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элементы цепи переменного тока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774449" y="1402377"/>
            <a:ext cx="104360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3728" y="1657868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резисторы</a:t>
            </a:r>
            <a:endParaRPr lang="ru-RU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835696" y="3545750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конденсаторы</a:t>
            </a:r>
            <a:endParaRPr lang="ru-RU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663280" y="5093649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катушки</a:t>
            </a:r>
            <a:endParaRPr lang="ru-RU" sz="20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319464" y="1245240"/>
            <a:ext cx="482453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Резисторы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обладают </a:t>
            </a: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активным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сопротивлением «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т. к. при прохождении по ним тока происходят существенные потери энергии в виде выделения тепла.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296253" y="3346397"/>
            <a:ext cx="474024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Конденсаторы (емкости) и катушки (индуктивности)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обладают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реактивным сопротивлением, т. к. при прохождении через них тока на них не происходит  существенных потерь энергии (конденсатор запасает электрическую энергию, катушка – магнитную).</a:t>
            </a:r>
          </a:p>
        </p:txBody>
      </p:sp>
      <p:grpSp>
        <p:nvGrpSpPr>
          <p:cNvPr id="6" name="Группа 5"/>
          <p:cNvGrpSpPr/>
          <p:nvPr/>
        </p:nvGrpSpPr>
        <p:grpSpPr>
          <a:xfrm>
            <a:off x="251520" y="1156155"/>
            <a:ext cx="1728000" cy="990081"/>
            <a:chOff x="251520" y="1156155"/>
            <a:chExt cx="1728000" cy="990081"/>
          </a:xfrm>
        </p:grpSpPr>
        <p:pic>
          <p:nvPicPr>
            <p:cNvPr id="6153" name="Picture 9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190" r="1905" b="-4190"/>
            <a:stretch/>
          </p:blipFill>
          <p:spPr bwMode="auto">
            <a:xfrm>
              <a:off x="251520" y="1490964"/>
              <a:ext cx="1728000" cy="655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827584" y="1156155"/>
              <a:ext cx="8640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  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627655" y="2708920"/>
            <a:ext cx="992017" cy="1641723"/>
            <a:chOff x="627655" y="2708920"/>
            <a:chExt cx="992017" cy="1641723"/>
          </a:xfrm>
        </p:grpSpPr>
        <p:pic>
          <p:nvPicPr>
            <p:cNvPr id="6155" name="Picture 1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7655" y="3140968"/>
              <a:ext cx="809625" cy="1209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755576" y="2708920"/>
              <a:ext cx="8640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   </a:t>
              </a:r>
              <a:r>
                <a:rPr lang="en-US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7505" y="4721272"/>
            <a:ext cx="2236990" cy="828484"/>
            <a:chOff x="107505" y="4721272"/>
            <a:chExt cx="2236990" cy="828484"/>
          </a:xfrm>
        </p:grpSpPr>
        <p:pic>
          <p:nvPicPr>
            <p:cNvPr id="6156" name="Picture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5" y="5079462"/>
              <a:ext cx="2236990" cy="470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899592" y="4721272"/>
              <a:ext cx="9361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L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207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967266"/>
              </p:ext>
            </p:extLst>
          </p:nvPr>
        </p:nvGraphicFramePr>
        <p:xfrm>
          <a:off x="683568" y="876491"/>
          <a:ext cx="1614060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0" name="Equation" r:id="rId3" imgW="609480" imgH="469800" progId="">
                  <p:embed/>
                </p:oleObj>
              </mc:Choice>
              <mc:Fallback>
                <p:oleObj name="Equation" r:id="rId3" imgW="609480" imgH="469800" progId="">
                  <p:embed/>
                  <p:pic>
                    <p:nvPicPr>
                      <p:cNvPr id="0" name="Picture 1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876491"/>
                        <a:ext cx="1614060" cy="12241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9552" y="332656"/>
            <a:ext cx="6624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Сопротивление резистора – </a:t>
            </a:r>
            <a:r>
              <a:rPr lang="ru-RU" sz="2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активное.</a:t>
            </a:r>
            <a:endParaRPr lang="ru-RU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49421" y="980728"/>
            <a:ext cx="58945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удельное сопротивление 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Ом·м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  -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длина проводника 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–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поперечного сечения проводника 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2350647"/>
            <a:ext cx="52482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Сопротивление катушки – </a:t>
            </a:r>
            <a:r>
              <a:rPr lang="ru-RU" sz="2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индуктивное.</a:t>
            </a:r>
            <a:endParaRPr lang="ru-RU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62190"/>
              </p:ext>
            </p:extLst>
          </p:nvPr>
        </p:nvGraphicFramePr>
        <p:xfrm>
          <a:off x="539552" y="3098816"/>
          <a:ext cx="3063613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1" name="Equation" r:id="rId5" imgW="1320480" imgH="279360" progId="">
                  <p:embed/>
                </p:oleObj>
              </mc:Choice>
              <mc:Fallback>
                <p:oleObj name="Equation" r:id="rId5" imgW="1320480" imgH="279360" progId="">
                  <p:embed/>
                  <p:pic>
                    <p:nvPicPr>
                      <p:cNvPr id="0" name="Picture 1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098816"/>
                        <a:ext cx="3063613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108478" y="3222797"/>
            <a:ext cx="4176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индуктивность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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Гн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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 генри.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4221088"/>
            <a:ext cx="55150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buFont typeface="+mj-lt"/>
              <a:buAutoNum type="arabicPeriod" startAt="3"/>
            </a:pP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Сопротивление конденсатора – </a:t>
            </a: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емкостное</a:t>
            </a:r>
            <a:r>
              <a:rPr lang="ru-RU" u="sng" dirty="0"/>
              <a:t>.</a:t>
            </a: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7540836"/>
              </p:ext>
            </p:extLst>
          </p:nvPr>
        </p:nvGraphicFramePr>
        <p:xfrm>
          <a:off x="426674" y="4941168"/>
          <a:ext cx="3425246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2" name="Equation" r:id="rId7" imgW="1396800" imgH="469800" progId="">
                  <p:embed/>
                </p:oleObj>
              </mc:Choice>
              <mc:Fallback>
                <p:oleObj name="Equation" r:id="rId7" imgW="1396800" imgH="469800" progId="">
                  <p:embed/>
                  <p:pic>
                    <p:nvPicPr>
                      <p:cNvPr id="0" name="Picture 1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674" y="4941168"/>
                        <a:ext cx="3425246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995936" y="5301208"/>
            <a:ext cx="5011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– электроемкость конденсатора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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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фарад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948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074" y="836712"/>
            <a:ext cx="3868136" cy="251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7544" y="229445"/>
            <a:ext cx="79208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Полная последовательная цепь переменного тока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      </a:t>
            </a:r>
          </a:p>
          <a:p>
            <a:endParaRPr lang="ru-RU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79155"/>
              </p:ext>
            </p:extLst>
          </p:nvPr>
        </p:nvGraphicFramePr>
        <p:xfrm>
          <a:off x="4860032" y="1095637"/>
          <a:ext cx="1327150" cy="1246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6" name="Equation" r:id="rId4" imgW="482400" imgH="457200" progId="">
                  <p:embed/>
                </p:oleObj>
              </mc:Choice>
              <mc:Fallback>
                <p:oleObj name="Equation" r:id="rId4" imgW="482400" imgH="457200" progId="">
                  <p:embed/>
                  <p:pic>
                    <p:nvPicPr>
                      <p:cNvPr id="0" name="Picture 1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1095637"/>
                        <a:ext cx="1327150" cy="1246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88224" y="134076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Ома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1342" y="3532946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ru-RU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импеданс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(полное сопротивление в цепи «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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тока:</a:t>
            </a: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7506251"/>
              </p:ext>
            </p:extLst>
          </p:nvPr>
        </p:nvGraphicFramePr>
        <p:xfrm>
          <a:off x="1979712" y="4077072"/>
          <a:ext cx="3384376" cy="774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7" name="Equation" r:id="rId6" imgW="1498320" imgH="342720" progId="">
                  <p:embed/>
                </p:oleObj>
              </mc:Choice>
              <mc:Fallback>
                <p:oleObj name="Equation" r:id="rId6" imgW="1498320" imgH="342720" progId="">
                  <p:embed/>
                  <p:pic>
                    <p:nvPicPr>
                      <p:cNvPr id="0" name="Picture 1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4077072"/>
                        <a:ext cx="3384376" cy="7743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801422"/>
              </p:ext>
            </p:extLst>
          </p:nvPr>
        </p:nvGraphicFramePr>
        <p:xfrm>
          <a:off x="1619672" y="5382508"/>
          <a:ext cx="4306888" cy="1319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8" name="Equation" r:id="rId8" imgW="1790640" imgH="545760" progId="">
                  <p:embed/>
                </p:oleObj>
              </mc:Choice>
              <mc:Fallback>
                <p:oleObj name="Equation" r:id="rId8" imgW="1790640" imgH="545760" progId="">
                  <p:embed/>
                  <p:pic>
                    <p:nvPicPr>
                      <p:cNvPr id="0" name="Picture 1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5382508"/>
                        <a:ext cx="4306888" cy="1319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99592" y="5013176"/>
            <a:ext cx="64125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Ома для цепи переменного тока. </a:t>
            </a:r>
            <a:r>
              <a:rPr lang="ru-RU" b="1" dirty="0"/>
              <a:t>      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653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9535995"/>
              </p:ext>
            </p:extLst>
          </p:nvPr>
        </p:nvGraphicFramePr>
        <p:xfrm>
          <a:off x="2483768" y="3861048"/>
          <a:ext cx="3177719" cy="1099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9" name="Equation" r:id="rId3" imgW="990360" imgH="342720" progId="">
                  <p:embed/>
                </p:oleObj>
              </mc:Choice>
              <mc:Fallback>
                <p:oleObj name="Equation" r:id="rId3" imgW="990360" imgH="342720" progId="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3861048"/>
                        <a:ext cx="3177719" cy="10999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35171" y="117084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последовательной цепи:</a:t>
            </a:r>
          </a:p>
          <a:p>
            <a:pPr lvl="0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102" y="896091"/>
            <a:ext cx="6097194" cy="2489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504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Семестр 6 – лекции 20 ч. (10 </a:t>
            </a:r>
            <a:r>
              <a:rPr lang="ru-RU" dirty="0" err="1" smtClean="0"/>
              <a:t>шт</a:t>
            </a:r>
            <a:r>
              <a:rPr lang="ru-RU" dirty="0" smtClean="0"/>
              <a:t>), практические занятия 32 ч. (16 ч.)</a:t>
            </a:r>
          </a:p>
          <a:p>
            <a:r>
              <a:rPr lang="ru-RU" dirty="0" smtClean="0"/>
              <a:t>Зачет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9853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7200" b="1" dirty="0" smtClean="0"/>
              <a:t>Электрический ток</a:t>
            </a:r>
            <a:r>
              <a:rPr lang="en-US" sz="7200" b="1" dirty="0" smtClean="0"/>
              <a:t> </a:t>
            </a:r>
            <a:r>
              <a:rPr lang="ru-RU" sz="7200" b="1" dirty="0" smtClean="0"/>
              <a:t>и его виды</a:t>
            </a:r>
            <a:endParaRPr lang="ru-RU" sz="7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12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593725" y="1179513"/>
            <a:ext cx="8169275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ru-RU" altLang="ru-RU" sz="2400" b="1" i="1"/>
              <a:t>Электрический ток</a:t>
            </a:r>
            <a:r>
              <a:rPr lang="ru-RU" altLang="ru-RU" sz="2400"/>
              <a:t> – направленное движение свободных носителей заряда. </a:t>
            </a:r>
          </a:p>
          <a:p>
            <a:pPr eaLnBrk="1" hangingPunct="1"/>
            <a:r>
              <a:rPr lang="ru-RU" altLang="ru-RU" sz="2400"/>
              <a:t>Носителями заряда служат электроны, значительно реже (в жидкостях и газах) ионы. За положительное направление тока принимается  движение положительных зарядов. Движение электронов и направление тока противоположны. 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669925" y="3925888"/>
            <a:ext cx="184731" cy="461665"/>
          </a:xfrm>
          <a:prstGeom prst="rect">
            <a:avLst/>
          </a:prstGeom>
          <a:blipFill dpi="0" rotWithShape="1">
            <a:blip r:embed="rId2">
              <a:alphaModFix amt="13000"/>
            </a:blip>
            <a:srcRect/>
            <a:tile tx="0" ty="0" sx="100000" sy="100000" flip="none" algn="tl"/>
          </a:blipFill>
          <a:ln>
            <a:noFill/>
          </a:ln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2400" dirty="0"/>
          </a:p>
        </p:txBody>
      </p:sp>
      <p:grpSp>
        <p:nvGrpSpPr>
          <p:cNvPr id="1033" name="Группа 1032"/>
          <p:cNvGrpSpPr/>
          <p:nvPr/>
        </p:nvGrpSpPr>
        <p:grpSpPr>
          <a:xfrm>
            <a:off x="2123728" y="3888146"/>
            <a:ext cx="3600400" cy="2709206"/>
            <a:chOff x="2336221" y="3890540"/>
            <a:chExt cx="2664296" cy="2238203"/>
          </a:xfrm>
        </p:grpSpPr>
        <p:grpSp>
          <p:nvGrpSpPr>
            <p:cNvPr id="1032" name="Группа 1031"/>
            <p:cNvGrpSpPr/>
            <p:nvPr/>
          </p:nvGrpSpPr>
          <p:grpSpPr>
            <a:xfrm>
              <a:off x="2336221" y="3890540"/>
              <a:ext cx="2664296" cy="2238203"/>
              <a:chOff x="467544" y="3816975"/>
              <a:chExt cx="2664296" cy="2238203"/>
            </a:xfrm>
          </p:grpSpPr>
          <p:grpSp>
            <p:nvGrpSpPr>
              <p:cNvPr id="1027" name="Группа 1026"/>
              <p:cNvGrpSpPr/>
              <p:nvPr/>
            </p:nvGrpSpPr>
            <p:grpSpPr>
              <a:xfrm>
                <a:off x="467544" y="3816975"/>
                <a:ext cx="2664296" cy="2238203"/>
                <a:chOff x="467544" y="3816975"/>
                <a:chExt cx="2664296" cy="2238203"/>
              </a:xfrm>
            </p:grpSpPr>
            <p:cxnSp>
              <p:nvCxnSpPr>
                <p:cNvPr id="11" name="Прямая соединительная линия 10"/>
                <p:cNvCxnSpPr/>
                <p:nvPr/>
              </p:nvCxnSpPr>
              <p:spPr>
                <a:xfrm>
                  <a:off x="1619672" y="4221088"/>
                  <a:ext cx="0" cy="288032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Прямая соединительная линия 12"/>
                <p:cNvCxnSpPr/>
                <p:nvPr/>
              </p:nvCxnSpPr>
              <p:spPr>
                <a:xfrm>
                  <a:off x="1763688" y="4077072"/>
                  <a:ext cx="0" cy="57606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1025" name="Группа 1024"/>
                <p:cNvGrpSpPr/>
                <p:nvPr/>
              </p:nvGrpSpPr>
              <p:grpSpPr>
                <a:xfrm>
                  <a:off x="467544" y="3816975"/>
                  <a:ext cx="2664296" cy="2238203"/>
                  <a:chOff x="467544" y="3816975"/>
                  <a:chExt cx="2664296" cy="2238203"/>
                </a:xfrm>
              </p:grpSpPr>
              <p:cxnSp>
                <p:nvCxnSpPr>
                  <p:cNvPr id="3" name="Прямая соединительная линия 2"/>
                  <p:cNvCxnSpPr/>
                  <p:nvPr/>
                </p:nvCxnSpPr>
                <p:spPr>
                  <a:xfrm>
                    <a:off x="467544" y="4387553"/>
                    <a:ext cx="1152128" cy="0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" name="Прямая соединительная линия 4"/>
                  <p:cNvCxnSpPr/>
                  <p:nvPr/>
                </p:nvCxnSpPr>
                <p:spPr>
                  <a:xfrm>
                    <a:off x="467544" y="4387553"/>
                    <a:ext cx="0" cy="1129679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" name="Прямая соединительная линия 7"/>
                  <p:cNvCxnSpPr>
                    <a:endCxn id="14" idx="1"/>
                  </p:cNvCxnSpPr>
                  <p:nvPr/>
                </p:nvCxnSpPr>
                <p:spPr>
                  <a:xfrm flipV="1">
                    <a:off x="467544" y="5511052"/>
                    <a:ext cx="864096" cy="6180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" name="Прямоугольник 13"/>
                  <p:cNvSpPr/>
                  <p:nvPr/>
                </p:nvSpPr>
                <p:spPr>
                  <a:xfrm>
                    <a:off x="1331640" y="5367036"/>
                    <a:ext cx="864096" cy="288032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cxnSp>
                <p:nvCxnSpPr>
                  <p:cNvPr id="16" name="Прямая соединительная линия 15"/>
                  <p:cNvCxnSpPr/>
                  <p:nvPr/>
                </p:nvCxnSpPr>
                <p:spPr>
                  <a:xfrm>
                    <a:off x="1763688" y="4365104"/>
                    <a:ext cx="1368152" cy="22449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Прямая соединительная линия 17"/>
                  <p:cNvCxnSpPr>
                    <a:stCxn id="14" idx="3"/>
                  </p:cNvCxnSpPr>
                  <p:nvPr/>
                </p:nvCxnSpPr>
                <p:spPr>
                  <a:xfrm>
                    <a:off x="2195736" y="5511052"/>
                    <a:ext cx="936104" cy="6180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Прямая соединительная линия 19"/>
                  <p:cNvCxnSpPr/>
                  <p:nvPr/>
                </p:nvCxnSpPr>
                <p:spPr>
                  <a:xfrm>
                    <a:off x="3131840" y="4387553"/>
                    <a:ext cx="0" cy="1129679"/>
                  </a:xfrm>
                  <a:prstGeom prst="line">
                    <a:avLst/>
                  </a:prstGeom>
                  <a:ln w="28575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1421869" y="5655068"/>
                    <a:ext cx="936104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     </a:t>
                    </a:r>
                    <a:r>
                      <a:rPr lang="en-US" sz="2000" b="1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R</a:t>
                    </a:r>
                    <a:endParaRPr lang="ru-RU" sz="2000" b="1" i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1421869" y="3816975"/>
                    <a:ext cx="504056" cy="48368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 </a:t>
                    </a:r>
                    <a:r>
                      <a:rPr lang="el-GR" sz="2800" b="1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ε</a:t>
                    </a:r>
                    <a:endParaRPr lang="ru-RU" sz="2800" b="1" i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7" name="TextBox 26"/>
                  <p:cNvSpPr txBox="1"/>
                  <p:nvPr/>
                </p:nvSpPr>
                <p:spPr>
                  <a:xfrm>
                    <a:off x="1239094" y="4266671"/>
                    <a:ext cx="596602" cy="52322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/>
                      <a:t>  </a:t>
                    </a:r>
                    <a:r>
                      <a:rPr lang="en-US" sz="2800" b="1" i="1" dirty="0" smtClean="0"/>
                      <a:t>-</a:t>
                    </a:r>
                    <a:endParaRPr lang="ru-RU" sz="2800" b="1" i="1" dirty="0"/>
                  </a:p>
                </p:txBody>
              </p:sp>
              <p:sp>
                <p:nvSpPr>
                  <p:cNvPr id="28" name="TextBox 27"/>
                  <p:cNvSpPr txBox="1"/>
                  <p:nvPr/>
                </p:nvSpPr>
                <p:spPr>
                  <a:xfrm>
                    <a:off x="1802008" y="4324454"/>
                    <a:ext cx="645756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i="1" dirty="0" smtClean="0"/>
                      <a:t>+</a:t>
                    </a:r>
                    <a:endParaRPr lang="ru-RU" b="1" i="1" dirty="0"/>
                  </a:p>
                </p:txBody>
              </p:sp>
            </p:grpSp>
          </p:grpSp>
          <p:cxnSp>
            <p:nvCxnSpPr>
              <p:cNvPr id="1029" name="Прямая со стрелкой 1028"/>
              <p:cNvCxnSpPr/>
              <p:nvPr/>
            </p:nvCxnSpPr>
            <p:spPr>
              <a:xfrm>
                <a:off x="2309636" y="4365104"/>
                <a:ext cx="606180" cy="22449"/>
              </a:xfrm>
              <a:prstGeom prst="straightConnector1">
                <a:avLst/>
              </a:prstGeom>
              <a:ln w="38100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031" name="Прямая со стрелкой 1030"/>
            <p:cNvCxnSpPr/>
            <p:nvPr/>
          </p:nvCxnSpPr>
          <p:spPr>
            <a:xfrm flipV="1">
              <a:off x="2336221" y="4675015"/>
              <a:ext cx="0" cy="504056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Заголовок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16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92696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/>
              <a:t>Условия существования тока:</a:t>
            </a:r>
            <a:endParaRPr lang="ru-RU" sz="28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800" dirty="0"/>
              <a:t>наличие свободных носителей зарядов;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800" dirty="0"/>
              <a:t>наличие внешней силы, заставляющей заряды двигаться направленно;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800" dirty="0"/>
              <a:t>наличие замкнутой электрической цепи.</a:t>
            </a:r>
          </a:p>
          <a:p>
            <a:r>
              <a:rPr lang="ru-RU" sz="2800" dirty="0"/>
              <a:t> </a:t>
            </a:r>
          </a:p>
          <a:p>
            <a:r>
              <a:rPr lang="ru-RU" sz="2800" b="1" i="1" dirty="0"/>
              <a:t>Признаки тока:</a:t>
            </a:r>
            <a:endParaRPr lang="ru-RU" sz="28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800" dirty="0"/>
              <a:t>оказывает тепловое действие (нагревает проводник);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800" dirty="0"/>
              <a:t>оказывает химическое действие (электролиз);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800" dirty="0"/>
              <a:t>оказывает магнитное действие (ориентация магнитной стрелки около проводника с током).</a:t>
            </a:r>
          </a:p>
        </p:txBody>
      </p:sp>
    </p:spTree>
    <p:extLst>
      <p:ext uri="{BB962C8B-B14F-4D97-AF65-F5344CB8AC3E}">
        <p14:creationId xmlns:p14="http://schemas.microsoft.com/office/powerpoint/2010/main" val="394770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7504" y="91952"/>
            <a:ext cx="853244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alt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Основные характеристики тока: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kumimoji="0" lang="ru-RU" alt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Сила тока ( </a:t>
            </a:r>
            <a:r>
              <a:rPr kumimoji="0" lang="en-US" alt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I</a:t>
            </a:r>
            <a:r>
              <a:rPr kumimoji="0" lang="ru-RU" alt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) –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физическая скалярная величина, равная отношению заряда, протекающего через поперечное сечение проводника ко времени его протекания.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                                                   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7685120"/>
              </p:ext>
            </p:extLst>
          </p:nvPr>
        </p:nvGraphicFramePr>
        <p:xfrm>
          <a:off x="2915815" y="1772816"/>
          <a:ext cx="1388253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" name="Equation" r:id="rId3" imgW="469696" imgH="393529" progId="">
                  <p:embed/>
                </p:oleObj>
              </mc:Choice>
              <mc:Fallback>
                <p:oleObj name="Equation" r:id="rId3" imgW="469696" imgH="393529" progId="">
                  <p:embed/>
                  <p:pic>
                    <p:nvPicPr>
                      <p:cNvPr id="0" name="Picture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5" y="1772816"/>
                        <a:ext cx="1388253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 rot="10800000" flipV="1">
            <a:off x="4139952" y="2086691"/>
            <a:ext cx="257454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ампер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28600" y="2996952"/>
            <a:ext cx="8591872" cy="141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685800" algn="l"/>
              </a:tabLst>
            </a:pPr>
            <a:r>
              <a:rPr kumimoji="0" lang="ru-RU" alt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Плотность тока  ( </a:t>
            </a:r>
            <a:r>
              <a:rPr kumimoji="0" lang="en-US" alt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j</a:t>
            </a:r>
            <a:r>
              <a:rPr kumimoji="0" lang="ru-RU" alt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 )  -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это сила тока, приходящаяся на единицу площади, ориентированной перпендикулярно направлению тока: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9839700"/>
              </p:ext>
            </p:extLst>
          </p:nvPr>
        </p:nvGraphicFramePr>
        <p:xfrm>
          <a:off x="2987824" y="4293096"/>
          <a:ext cx="1224136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" name="Equation" r:id="rId5" imgW="406224" imgH="418918" progId="">
                  <p:embed/>
                </p:oleObj>
              </mc:Choice>
              <mc:Fallback>
                <p:oleObj name="Equation" r:id="rId5" imgW="406224" imgH="418918" progId="">
                  <p:embed/>
                  <p:pic>
                    <p:nvPicPr>
                      <p:cNvPr id="0" name="Picture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4293096"/>
                        <a:ext cx="1224136" cy="12241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7"/>
          <p:cNvSpPr>
            <a:spLocks noChangeArrowheads="1"/>
          </p:cNvSpPr>
          <p:nvPr/>
        </p:nvSpPr>
        <p:spPr bwMode="auto">
          <a:xfrm rot="10800000" flipV="1">
            <a:off x="4716016" y="4636996"/>
            <a:ext cx="16070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(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A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/м</a:t>
            </a:r>
            <a:r>
              <a:rPr kumimoji="0" lang="ru-RU" alt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)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79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67544" y="191125"/>
            <a:ext cx="7884368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Ток называется </a:t>
            </a:r>
            <a:r>
              <a:rPr kumimoji="0" lang="ru-RU" altLang="ru-RU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постоянным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если его направление и численное значение со временем не меняются.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3933056"/>
            <a:ext cx="82444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Ток является </a:t>
            </a:r>
            <a:r>
              <a:rPr lang="ru-RU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переменным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если с течением времени меняется по модулю и по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направлению.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практике чаще всего под переменным током подразумевают периодический переменный ток, где имеют место периодически повторяющиеся изменения электрических параметров: заряда, тока, напряжения и др.</a:t>
            </a:r>
          </a:p>
        </p:txBody>
      </p:sp>
      <p:grpSp>
        <p:nvGrpSpPr>
          <p:cNvPr id="20" name="Группа 19"/>
          <p:cNvGrpSpPr/>
          <p:nvPr/>
        </p:nvGrpSpPr>
        <p:grpSpPr>
          <a:xfrm>
            <a:off x="1907704" y="1189139"/>
            <a:ext cx="3816424" cy="2581339"/>
            <a:chOff x="1907704" y="1189139"/>
            <a:chExt cx="3816424" cy="2581339"/>
          </a:xfrm>
        </p:grpSpPr>
        <p:grpSp>
          <p:nvGrpSpPr>
            <p:cNvPr id="18" name="Группа 17"/>
            <p:cNvGrpSpPr/>
            <p:nvPr/>
          </p:nvGrpSpPr>
          <p:grpSpPr>
            <a:xfrm>
              <a:off x="1907704" y="1189139"/>
              <a:ext cx="3816424" cy="2455885"/>
              <a:chOff x="431540" y="1140713"/>
              <a:chExt cx="3600400" cy="2504311"/>
            </a:xfrm>
          </p:grpSpPr>
          <p:grpSp>
            <p:nvGrpSpPr>
              <p:cNvPr id="14" name="Группа 13"/>
              <p:cNvGrpSpPr/>
              <p:nvPr/>
            </p:nvGrpSpPr>
            <p:grpSpPr>
              <a:xfrm>
                <a:off x="431540" y="1237567"/>
                <a:ext cx="3276364" cy="2407457"/>
                <a:chOff x="431540" y="1237567"/>
                <a:chExt cx="3276364" cy="2407457"/>
              </a:xfrm>
            </p:grpSpPr>
            <p:cxnSp>
              <p:nvCxnSpPr>
                <p:cNvPr id="5" name="Прямая со стрелкой 4"/>
                <p:cNvCxnSpPr/>
                <p:nvPr/>
              </p:nvCxnSpPr>
              <p:spPr>
                <a:xfrm flipV="1">
                  <a:off x="755576" y="1237567"/>
                  <a:ext cx="0" cy="2407457"/>
                </a:xfrm>
                <a:prstGeom prst="straightConnector1">
                  <a:avLst/>
                </a:prstGeom>
                <a:ln w="28575">
                  <a:tailEnd type="arrow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Прямая со стрелкой 6"/>
                <p:cNvCxnSpPr/>
                <p:nvPr/>
              </p:nvCxnSpPr>
              <p:spPr>
                <a:xfrm>
                  <a:off x="431540" y="3429000"/>
                  <a:ext cx="3276364" cy="0"/>
                </a:xfrm>
                <a:prstGeom prst="straightConnector1">
                  <a:avLst/>
                </a:prstGeom>
                <a:ln w="28575">
                  <a:tailEnd type="arrow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Прямая соединительная линия 8"/>
                <p:cNvCxnSpPr/>
                <p:nvPr/>
              </p:nvCxnSpPr>
              <p:spPr>
                <a:xfrm>
                  <a:off x="755576" y="2372414"/>
                  <a:ext cx="2520280" cy="0"/>
                </a:xfrm>
                <a:prstGeom prst="line">
                  <a:avLst/>
                </a:prstGeom>
                <a:ln w="571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" name="TextBox 14"/>
              <p:cNvSpPr txBox="1"/>
              <p:nvPr/>
            </p:nvSpPr>
            <p:spPr>
              <a:xfrm>
                <a:off x="431540" y="1140713"/>
                <a:ext cx="32403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endPara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3707904" y="3228945"/>
                <a:ext cx="32403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763688" y="1916832"/>
                <a:ext cx="12241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 = </a:t>
                </a:r>
                <a:r>
                  <a:rPr lang="en-US" b="1" i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const</a:t>
                </a:r>
                <a:endParaRPr lang="ru-RU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1907704" y="340114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947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65818" y="0"/>
            <a:ext cx="415575" cy="476672"/>
          </a:xfrm>
        </p:spPr>
        <p:txBody>
          <a:bodyPr>
            <a:normAutofit/>
          </a:bodyPr>
          <a:lstStyle/>
          <a:p>
            <a:endParaRPr lang="ru-RU" altLang="ru-RU" sz="900" b="1" i="1" dirty="0" smtClean="0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758824" y="404664"/>
            <a:ext cx="7629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переменного </a:t>
            </a:r>
            <a:r>
              <a:rPr lang="ru-RU" alt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тока по форме кривой</a:t>
            </a:r>
            <a:r>
              <a:rPr lang="en-US" alt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alt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647422" y="1241898"/>
            <a:ext cx="453752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AutoNum type="arabicParenR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синусоидальный ток;</a:t>
            </a:r>
            <a:endParaRPr lang="en-US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AutoNum type="arabicParenR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прямоугольный ток;</a:t>
            </a:r>
            <a:endParaRPr lang="en-US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AutoNum type="arabicParenR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треугольный ток;</a:t>
            </a:r>
            <a:endParaRPr lang="en-US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AutoNum type="arabicParenR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трапециевидный ток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eaLnBrk="1" hangingPunct="1">
              <a:buFontTx/>
              <a:buAutoNum type="arabicParenR"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игольчато-экспоненциальный </a:t>
            </a:r>
            <a:endParaRPr lang="en-US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197" name="Group 67"/>
          <p:cNvGrpSpPr>
            <a:grpSpLocks/>
          </p:cNvGrpSpPr>
          <p:nvPr/>
        </p:nvGrpSpPr>
        <p:grpSpPr bwMode="auto">
          <a:xfrm>
            <a:off x="5154164" y="1219200"/>
            <a:ext cx="3020632" cy="1628443"/>
            <a:chOff x="672" y="2935"/>
            <a:chExt cx="1601" cy="798"/>
          </a:xfrm>
        </p:grpSpPr>
        <p:grpSp>
          <p:nvGrpSpPr>
            <p:cNvPr id="8253" name="Group 5"/>
            <p:cNvGrpSpPr>
              <a:grpSpLocks noChangeAspect="1"/>
            </p:cNvGrpSpPr>
            <p:nvPr/>
          </p:nvGrpSpPr>
          <p:grpSpPr bwMode="auto">
            <a:xfrm>
              <a:off x="672" y="2976"/>
              <a:ext cx="1596" cy="757"/>
              <a:chOff x="2781" y="2034"/>
              <a:chExt cx="2656" cy="1260"/>
            </a:xfrm>
          </p:grpSpPr>
          <p:grpSp>
            <p:nvGrpSpPr>
              <p:cNvPr id="8255" name="Group 6"/>
              <p:cNvGrpSpPr>
                <a:grpSpLocks noChangeAspect="1"/>
              </p:cNvGrpSpPr>
              <p:nvPr/>
            </p:nvGrpSpPr>
            <p:grpSpPr bwMode="auto">
              <a:xfrm>
                <a:off x="3141" y="2574"/>
                <a:ext cx="1854" cy="359"/>
                <a:chOff x="3512" y="3474"/>
                <a:chExt cx="1854" cy="359"/>
              </a:xfrm>
            </p:grpSpPr>
            <p:sp>
              <p:nvSpPr>
                <p:cNvPr id="8260" name="Arc 7"/>
                <p:cNvSpPr>
                  <a:spLocks noChangeAspect="1"/>
                </p:cNvSpPr>
                <p:nvPr/>
              </p:nvSpPr>
              <p:spPr bwMode="auto">
                <a:xfrm>
                  <a:off x="3512" y="3477"/>
                  <a:ext cx="618" cy="356"/>
                </a:xfrm>
                <a:custGeom>
                  <a:avLst/>
                  <a:gdLst>
                    <a:gd name="T0" fmla="*/ 0 w 37422"/>
                    <a:gd name="T1" fmla="*/ 0 h 21600"/>
                    <a:gd name="T2" fmla="*/ 0 w 37422"/>
                    <a:gd name="T3" fmla="*/ 0 h 21600"/>
                    <a:gd name="T4" fmla="*/ 0 w 37422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37422"/>
                    <a:gd name="T10" fmla="*/ 0 h 21600"/>
                    <a:gd name="T11" fmla="*/ 37422 w 37422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7422" h="21600" fill="none" extrusionOk="0">
                      <a:moveTo>
                        <a:pt x="-1" y="10888"/>
                      </a:moveTo>
                      <a:cubicBezTo>
                        <a:pt x="3844" y="4155"/>
                        <a:pt x="11003" y="0"/>
                        <a:pt x="18757" y="0"/>
                      </a:cubicBezTo>
                      <a:cubicBezTo>
                        <a:pt x="26444" y="0"/>
                        <a:pt x="33552" y="4085"/>
                        <a:pt x="37421" y="10728"/>
                      </a:cubicBezTo>
                    </a:path>
                    <a:path w="37422" h="21600" stroke="0" extrusionOk="0">
                      <a:moveTo>
                        <a:pt x="-1" y="10888"/>
                      </a:moveTo>
                      <a:cubicBezTo>
                        <a:pt x="3844" y="4155"/>
                        <a:pt x="11003" y="0"/>
                        <a:pt x="18757" y="0"/>
                      </a:cubicBezTo>
                      <a:cubicBezTo>
                        <a:pt x="26444" y="0"/>
                        <a:pt x="33552" y="4085"/>
                        <a:pt x="37421" y="10728"/>
                      </a:cubicBezTo>
                      <a:lnTo>
                        <a:pt x="18757" y="21600"/>
                      </a:lnTo>
                      <a:lnTo>
                        <a:pt x="-1" y="10888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61" name="Arc 8"/>
                <p:cNvSpPr>
                  <a:spLocks noChangeAspect="1"/>
                </p:cNvSpPr>
                <p:nvPr/>
              </p:nvSpPr>
              <p:spPr bwMode="auto">
                <a:xfrm>
                  <a:off x="4748" y="3474"/>
                  <a:ext cx="618" cy="356"/>
                </a:xfrm>
                <a:custGeom>
                  <a:avLst/>
                  <a:gdLst>
                    <a:gd name="T0" fmla="*/ 0 w 37422"/>
                    <a:gd name="T1" fmla="*/ 0 h 21600"/>
                    <a:gd name="T2" fmla="*/ 0 w 37422"/>
                    <a:gd name="T3" fmla="*/ 0 h 21600"/>
                    <a:gd name="T4" fmla="*/ 0 w 37422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37422"/>
                    <a:gd name="T10" fmla="*/ 0 h 21600"/>
                    <a:gd name="T11" fmla="*/ 37422 w 37422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7422" h="21600" fill="none" extrusionOk="0">
                      <a:moveTo>
                        <a:pt x="-1" y="10888"/>
                      </a:moveTo>
                      <a:cubicBezTo>
                        <a:pt x="3844" y="4155"/>
                        <a:pt x="11003" y="0"/>
                        <a:pt x="18757" y="0"/>
                      </a:cubicBezTo>
                      <a:cubicBezTo>
                        <a:pt x="26444" y="0"/>
                        <a:pt x="33552" y="4085"/>
                        <a:pt x="37421" y="10728"/>
                      </a:cubicBezTo>
                    </a:path>
                    <a:path w="37422" h="21600" stroke="0" extrusionOk="0">
                      <a:moveTo>
                        <a:pt x="-1" y="10888"/>
                      </a:moveTo>
                      <a:cubicBezTo>
                        <a:pt x="3844" y="4155"/>
                        <a:pt x="11003" y="0"/>
                        <a:pt x="18757" y="0"/>
                      </a:cubicBezTo>
                      <a:cubicBezTo>
                        <a:pt x="26444" y="0"/>
                        <a:pt x="33552" y="4085"/>
                        <a:pt x="37421" y="10728"/>
                      </a:cubicBezTo>
                      <a:lnTo>
                        <a:pt x="18757" y="21600"/>
                      </a:lnTo>
                      <a:lnTo>
                        <a:pt x="-1" y="10888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62" name="Arc 9"/>
                <p:cNvSpPr>
                  <a:spLocks noChangeAspect="1"/>
                </p:cNvSpPr>
                <p:nvPr/>
              </p:nvSpPr>
              <p:spPr bwMode="auto">
                <a:xfrm rot="10800000">
                  <a:off x="4132" y="3474"/>
                  <a:ext cx="618" cy="356"/>
                </a:xfrm>
                <a:custGeom>
                  <a:avLst/>
                  <a:gdLst>
                    <a:gd name="T0" fmla="*/ 0 w 37422"/>
                    <a:gd name="T1" fmla="*/ 0 h 21600"/>
                    <a:gd name="T2" fmla="*/ 0 w 37422"/>
                    <a:gd name="T3" fmla="*/ 0 h 21600"/>
                    <a:gd name="T4" fmla="*/ 0 w 37422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37422"/>
                    <a:gd name="T10" fmla="*/ 0 h 21600"/>
                    <a:gd name="T11" fmla="*/ 37422 w 37422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7422" h="21600" fill="none" extrusionOk="0">
                      <a:moveTo>
                        <a:pt x="-1" y="10888"/>
                      </a:moveTo>
                      <a:cubicBezTo>
                        <a:pt x="3844" y="4155"/>
                        <a:pt x="11003" y="0"/>
                        <a:pt x="18757" y="0"/>
                      </a:cubicBezTo>
                      <a:cubicBezTo>
                        <a:pt x="26444" y="0"/>
                        <a:pt x="33552" y="4085"/>
                        <a:pt x="37421" y="10728"/>
                      </a:cubicBezTo>
                    </a:path>
                    <a:path w="37422" h="21600" stroke="0" extrusionOk="0">
                      <a:moveTo>
                        <a:pt x="-1" y="10888"/>
                      </a:moveTo>
                      <a:cubicBezTo>
                        <a:pt x="3844" y="4155"/>
                        <a:pt x="11003" y="0"/>
                        <a:pt x="18757" y="0"/>
                      </a:cubicBezTo>
                      <a:cubicBezTo>
                        <a:pt x="26444" y="0"/>
                        <a:pt x="33552" y="4085"/>
                        <a:pt x="37421" y="10728"/>
                      </a:cubicBezTo>
                      <a:lnTo>
                        <a:pt x="18757" y="21600"/>
                      </a:lnTo>
                      <a:lnTo>
                        <a:pt x="-1" y="10888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8256" name="Line 10"/>
              <p:cNvSpPr>
                <a:spLocks noChangeAspect="1" noChangeShapeType="1"/>
              </p:cNvSpPr>
              <p:nvPr/>
            </p:nvSpPr>
            <p:spPr bwMode="auto">
              <a:xfrm>
                <a:off x="3142" y="2754"/>
                <a:ext cx="216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57" name="Line 11"/>
              <p:cNvSpPr>
                <a:spLocks noChangeAspect="1" noChangeShapeType="1"/>
              </p:cNvSpPr>
              <p:nvPr/>
            </p:nvSpPr>
            <p:spPr bwMode="auto">
              <a:xfrm rot="-5400000">
                <a:off x="2575" y="2727"/>
                <a:ext cx="1134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58" name="Text Box 12"/>
              <p:cNvSpPr txBox="1">
                <a:spLocks noChangeAspect="1" noChangeArrowheads="1"/>
              </p:cNvSpPr>
              <p:nvPr/>
            </p:nvSpPr>
            <p:spPr bwMode="auto">
              <a:xfrm>
                <a:off x="2781" y="2034"/>
                <a:ext cx="541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ru-RU" sz="2000">
                    <a:latin typeface="Times New Roman" pitchFamily="18" charset="0"/>
                  </a:rPr>
                  <a:t>I</a:t>
                </a:r>
                <a:endParaRPr lang="ru-RU" altLang="ru-RU" sz="2000">
                  <a:latin typeface="Times New Roman" pitchFamily="18" charset="0"/>
                </a:endParaRPr>
              </a:p>
            </p:txBody>
          </p:sp>
          <p:sp>
            <p:nvSpPr>
              <p:cNvPr id="8259" name="Text Box 13"/>
              <p:cNvSpPr txBox="1">
                <a:spLocks noChangeAspect="1" noChangeArrowheads="1"/>
              </p:cNvSpPr>
              <p:nvPr/>
            </p:nvSpPr>
            <p:spPr bwMode="auto">
              <a:xfrm>
                <a:off x="4896" y="2364"/>
                <a:ext cx="541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ru-RU" sz="2000">
                    <a:latin typeface="Times New Roman" pitchFamily="18" charset="0"/>
                  </a:rPr>
                  <a:t>t</a:t>
                </a:r>
                <a:endParaRPr lang="ru-RU" altLang="ru-RU" sz="2000">
                  <a:latin typeface="Times New Roman" pitchFamily="18" charset="0"/>
                </a:endParaRPr>
              </a:p>
            </p:txBody>
          </p:sp>
        </p:grpSp>
        <p:sp>
          <p:nvSpPr>
            <p:cNvPr id="8254" name="Text Box 14"/>
            <p:cNvSpPr txBox="1">
              <a:spLocks noChangeArrowheads="1"/>
            </p:cNvSpPr>
            <p:nvPr/>
          </p:nvSpPr>
          <p:spPr bwMode="auto">
            <a:xfrm>
              <a:off x="912" y="2935"/>
              <a:ext cx="136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altLang="ru-RU" sz="2000" dirty="0"/>
                <a:t>синусоидальный</a:t>
              </a:r>
            </a:p>
          </p:txBody>
        </p:sp>
      </p:grpSp>
      <p:grpSp>
        <p:nvGrpSpPr>
          <p:cNvPr id="8198" name="Group 68"/>
          <p:cNvGrpSpPr>
            <a:grpSpLocks/>
          </p:cNvGrpSpPr>
          <p:nvPr/>
        </p:nvGrpSpPr>
        <p:grpSpPr bwMode="auto">
          <a:xfrm>
            <a:off x="5094657" y="2885252"/>
            <a:ext cx="3222893" cy="1484234"/>
            <a:chOff x="2688" y="2764"/>
            <a:chExt cx="1706" cy="872"/>
          </a:xfrm>
        </p:grpSpPr>
        <p:grpSp>
          <p:nvGrpSpPr>
            <p:cNvPr id="8225" name="Group 15"/>
            <p:cNvGrpSpPr>
              <a:grpSpLocks noChangeAspect="1"/>
            </p:cNvGrpSpPr>
            <p:nvPr/>
          </p:nvGrpSpPr>
          <p:grpSpPr bwMode="auto">
            <a:xfrm>
              <a:off x="2688" y="2879"/>
              <a:ext cx="1596" cy="757"/>
              <a:chOff x="2781" y="2034"/>
              <a:chExt cx="2656" cy="1260"/>
            </a:xfrm>
          </p:grpSpPr>
          <p:sp>
            <p:nvSpPr>
              <p:cNvPr id="8227" name="Line 16"/>
              <p:cNvSpPr>
                <a:spLocks noChangeAspect="1" noChangeShapeType="1"/>
              </p:cNvSpPr>
              <p:nvPr/>
            </p:nvSpPr>
            <p:spPr bwMode="auto">
              <a:xfrm>
                <a:off x="3142" y="2754"/>
                <a:ext cx="216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8" name="Line 17"/>
              <p:cNvSpPr>
                <a:spLocks noChangeAspect="1" noChangeShapeType="1"/>
              </p:cNvSpPr>
              <p:nvPr/>
            </p:nvSpPr>
            <p:spPr bwMode="auto">
              <a:xfrm rot="-5400000">
                <a:off x="2575" y="2727"/>
                <a:ext cx="1134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9" name="Text Box 18"/>
              <p:cNvSpPr txBox="1">
                <a:spLocks noChangeAspect="1" noChangeArrowheads="1"/>
              </p:cNvSpPr>
              <p:nvPr/>
            </p:nvSpPr>
            <p:spPr bwMode="auto">
              <a:xfrm>
                <a:off x="2781" y="2034"/>
                <a:ext cx="541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ru-RU" sz="2000">
                    <a:latin typeface="Times New Roman" pitchFamily="18" charset="0"/>
                  </a:rPr>
                  <a:t>I</a:t>
                </a:r>
                <a:endParaRPr lang="ru-RU" altLang="ru-RU" sz="2000">
                  <a:latin typeface="Times New Roman" pitchFamily="18" charset="0"/>
                </a:endParaRPr>
              </a:p>
            </p:txBody>
          </p:sp>
          <p:sp>
            <p:nvSpPr>
              <p:cNvPr id="8230" name="Text Box 19"/>
              <p:cNvSpPr txBox="1">
                <a:spLocks noChangeAspect="1" noChangeArrowheads="1"/>
              </p:cNvSpPr>
              <p:nvPr/>
            </p:nvSpPr>
            <p:spPr bwMode="auto">
              <a:xfrm>
                <a:off x="4896" y="2364"/>
                <a:ext cx="541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ru-RU" sz="2000">
                    <a:latin typeface="Times New Roman" pitchFamily="18" charset="0"/>
                  </a:rPr>
                  <a:t>t</a:t>
                </a:r>
                <a:endParaRPr lang="ru-RU" altLang="ru-RU" sz="2000">
                  <a:latin typeface="Times New Roman" pitchFamily="18" charset="0"/>
                </a:endParaRPr>
              </a:p>
            </p:txBody>
          </p:sp>
          <p:grpSp>
            <p:nvGrpSpPr>
              <p:cNvPr id="8231" name="Group 20"/>
              <p:cNvGrpSpPr>
                <a:grpSpLocks noChangeAspect="1"/>
              </p:cNvGrpSpPr>
              <p:nvPr/>
            </p:nvGrpSpPr>
            <p:grpSpPr bwMode="auto">
              <a:xfrm>
                <a:off x="3141" y="2394"/>
                <a:ext cx="360" cy="720"/>
                <a:chOff x="3141" y="2394"/>
                <a:chExt cx="360" cy="720"/>
              </a:xfrm>
            </p:grpSpPr>
            <p:sp>
              <p:nvSpPr>
                <p:cNvPr id="8249" name="Line 21"/>
                <p:cNvSpPr>
                  <a:spLocks noChangeAspect="1" noChangeShapeType="1"/>
                </p:cNvSpPr>
                <p:nvPr/>
              </p:nvSpPr>
              <p:spPr bwMode="auto">
                <a:xfrm>
                  <a:off x="3141" y="2394"/>
                  <a:ext cx="180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50" name="Line 22"/>
                <p:cNvSpPr>
                  <a:spLocks noChangeAspect="1" noChangeShapeType="1"/>
                </p:cNvSpPr>
                <p:nvPr/>
              </p:nvSpPr>
              <p:spPr bwMode="auto">
                <a:xfrm>
                  <a:off x="3321" y="3114"/>
                  <a:ext cx="180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51" name="Line 23"/>
                <p:cNvSpPr>
                  <a:spLocks noChangeAspect="1" noChangeShapeType="1"/>
                </p:cNvSpPr>
                <p:nvPr/>
              </p:nvSpPr>
              <p:spPr bwMode="auto">
                <a:xfrm>
                  <a:off x="3321" y="2394"/>
                  <a:ext cx="0" cy="72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52" name="Line 24"/>
                <p:cNvSpPr>
                  <a:spLocks noChangeAspect="1" noChangeShapeType="1"/>
                </p:cNvSpPr>
                <p:nvPr/>
              </p:nvSpPr>
              <p:spPr bwMode="auto">
                <a:xfrm>
                  <a:off x="3501" y="2394"/>
                  <a:ext cx="0" cy="72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8232" name="Group 25"/>
              <p:cNvGrpSpPr>
                <a:grpSpLocks noChangeAspect="1"/>
              </p:cNvGrpSpPr>
              <p:nvPr/>
            </p:nvGrpSpPr>
            <p:grpSpPr bwMode="auto">
              <a:xfrm>
                <a:off x="3501" y="2394"/>
                <a:ext cx="360" cy="720"/>
                <a:chOff x="3141" y="2394"/>
                <a:chExt cx="360" cy="720"/>
              </a:xfrm>
            </p:grpSpPr>
            <p:sp>
              <p:nvSpPr>
                <p:cNvPr id="8245" name="Line 26"/>
                <p:cNvSpPr>
                  <a:spLocks noChangeAspect="1" noChangeShapeType="1"/>
                </p:cNvSpPr>
                <p:nvPr/>
              </p:nvSpPr>
              <p:spPr bwMode="auto">
                <a:xfrm>
                  <a:off x="3141" y="2394"/>
                  <a:ext cx="180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46" name="Line 27"/>
                <p:cNvSpPr>
                  <a:spLocks noChangeAspect="1" noChangeShapeType="1"/>
                </p:cNvSpPr>
                <p:nvPr/>
              </p:nvSpPr>
              <p:spPr bwMode="auto">
                <a:xfrm>
                  <a:off x="3321" y="3114"/>
                  <a:ext cx="180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47" name="Line 28"/>
                <p:cNvSpPr>
                  <a:spLocks noChangeAspect="1" noChangeShapeType="1"/>
                </p:cNvSpPr>
                <p:nvPr/>
              </p:nvSpPr>
              <p:spPr bwMode="auto">
                <a:xfrm>
                  <a:off x="3321" y="2394"/>
                  <a:ext cx="0" cy="72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48" name="Line 29"/>
                <p:cNvSpPr>
                  <a:spLocks noChangeAspect="1" noChangeShapeType="1"/>
                </p:cNvSpPr>
                <p:nvPr/>
              </p:nvSpPr>
              <p:spPr bwMode="auto">
                <a:xfrm>
                  <a:off x="3501" y="2394"/>
                  <a:ext cx="0" cy="72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8233" name="Group 30"/>
              <p:cNvGrpSpPr>
                <a:grpSpLocks noChangeAspect="1"/>
              </p:cNvGrpSpPr>
              <p:nvPr/>
            </p:nvGrpSpPr>
            <p:grpSpPr bwMode="auto">
              <a:xfrm>
                <a:off x="3861" y="2394"/>
                <a:ext cx="360" cy="720"/>
                <a:chOff x="3141" y="2394"/>
                <a:chExt cx="360" cy="720"/>
              </a:xfrm>
            </p:grpSpPr>
            <p:sp>
              <p:nvSpPr>
                <p:cNvPr id="8241" name="Line 31"/>
                <p:cNvSpPr>
                  <a:spLocks noChangeAspect="1" noChangeShapeType="1"/>
                </p:cNvSpPr>
                <p:nvPr/>
              </p:nvSpPr>
              <p:spPr bwMode="auto">
                <a:xfrm>
                  <a:off x="3141" y="2394"/>
                  <a:ext cx="18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42" name="Line 32"/>
                <p:cNvSpPr>
                  <a:spLocks noChangeAspect="1" noChangeShapeType="1"/>
                </p:cNvSpPr>
                <p:nvPr/>
              </p:nvSpPr>
              <p:spPr bwMode="auto">
                <a:xfrm>
                  <a:off x="3321" y="3114"/>
                  <a:ext cx="180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43" name="Line 33"/>
                <p:cNvSpPr>
                  <a:spLocks noChangeAspect="1" noChangeShapeType="1"/>
                </p:cNvSpPr>
                <p:nvPr/>
              </p:nvSpPr>
              <p:spPr bwMode="auto">
                <a:xfrm>
                  <a:off x="3321" y="2394"/>
                  <a:ext cx="0" cy="72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44" name="Line 34"/>
                <p:cNvSpPr>
                  <a:spLocks noChangeAspect="1" noChangeShapeType="1"/>
                </p:cNvSpPr>
                <p:nvPr/>
              </p:nvSpPr>
              <p:spPr bwMode="auto">
                <a:xfrm>
                  <a:off x="3501" y="2394"/>
                  <a:ext cx="0" cy="72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" name="Line 31"/>
                <p:cNvSpPr>
                  <a:spLocks noChangeAspect="1" noChangeShapeType="1"/>
                </p:cNvSpPr>
                <p:nvPr/>
              </p:nvSpPr>
              <p:spPr bwMode="auto">
                <a:xfrm>
                  <a:off x="3141" y="2399"/>
                  <a:ext cx="180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8234" name="Group 35"/>
              <p:cNvGrpSpPr>
                <a:grpSpLocks noChangeAspect="1"/>
              </p:cNvGrpSpPr>
              <p:nvPr/>
            </p:nvGrpSpPr>
            <p:grpSpPr bwMode="auto">
              <a:xfrm>
                <a:off x="4221" y="2394"/>
                <a:ext cx="360" cy="725"/>
                <a:chOff x="3141" y="2394"/>
                <a:chExt cx="360" cy="725"/>
              </a:xfrm>
            </p:grpSpPr>
            <p:sp>
              <p:nvSpPr>
                <p:cNvPr id="8237" name="Line 36"/>
                <p:cNvSpPr>
                  <a:spLocks noChangeAspect="1" noChangeShapeType="1"/>
                </p:cNvSpPr>
                <p:nvPr/>
              </p:nvSpPr>
              <p:spPr bwMode="auto">
                <a:xfrm>
                  <a:off x="3141" y="2394"/>
                  <a:ext cx="180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38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3321" y="3114"/>
                  <a:ext cx="18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39" name="Line 38"/>
                <p:cNvSpPr>
                  <a:spLocks noChangeAspect="1" noChangeShapeType="1"/>
                </p:cNvSpPr>
                <p:nvPr/>
              </p:nvSpPr>
              <p:spPr bwMode="auto">
                <a:xfrm>
                  <a:off x="3321" y="2394"/>
                  <a:ext cx="0" cy="72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40" name="Line 39"/>
                <p:cNvSpPr>
                  <a:spLocks noChangeAspect="1" noChangeShapeType="1"/>
                </p:cNvSpPr>
                <p:nvPr/>
              </p:nvSpPr>
              <p:spPr bwMode="auto">
                <a:xfrm>
                  <a:off x="3501" y="2394"/>
                  <a:ext cx="0" cy="72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5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3321" y="3119"/>
                  <a:ext cx="180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8235" name="Line 40"/>
              <p:cNvSpPr>
                <a:spLocks noChangeAspect="1" noChangeShapeType="1"/>
              </p:cNvSpPr>
              <p:nvPr/>
            </p:nvSpPr>
            <p:spPr bwMode="auto">
              <a:xfrm>
                <a:off x="4581" y="2394"/>
                <a:ext cx="18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36" name="Line 41"/>
              <p:cNvSpPr>
                <a:spLocks noChangeAspect="1" noChangeShapeType="1"/>
              </p:cNvSpPr>
              <p:nvPr/>
            </p:nvSpPr>
            <p:spPr bwMode="auto">
              <a:xfrm>
                <a:off x="4761" y="2394"/>
                <a:ext cx="0" cy="357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226" name="Text Box 42"/>
            <p:cNvSpPr txBox="1">
              <a:spLocks noChangeArrowheads="1"/>
            </p:cNvSpPr>
            <p:nvPr/>
          </p:nvSpPr>
          <p:spPr bwMode="auto">
            <a:xfrm>
              <a:off x="3121" y="2764"/>
              <a:ext cx="127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altLang="ru-RU" sz="2000" dirty="0"/>
                <a:t>прямоугольный</a:t>
              </a:r>
            </a:p>
          </p:txBody>
        </p:sp>
      </p:grpSp>
      <p:grpSp>
        <p:nvGrpSpPr>
          <p:cNvPr id="8199" name="Group 69"/>
          <p:cNvGrpSpPr>
            <a:grpSpLocks/>
          </p:cNvGrpSpPr>
          <p:nvPr/>
        </p:nvGrpSpPr>
        <p:grpSpPr bwMode="auto">
          <a:xfrm>
            <a:off x="977651" y="3507146"/>
            <a:ext cx="2915975" cy="1443632"/>
            <a:chOff x="3792" y="727"/>
            <a:chExt cx="1596" cy="846"/>
          </a:xfrm>
        </p:grpSpPr>
        <p:grpSp>
          <p:nvGrpSpPr>
            <p:cNvPr id="8215" name="Group 43"/>
            <p:cNvGrpSpPr>
              <a:grpSpLocks noChangeAspect="1"/>
            </p:cNvGrpSpPr>
            <p:nvPr/>
          </p:nvGrpSpPr>
          <p:grpSpPr bwMode="auto">
            <a:xfrm>
              <a:off x="3792" y="816"/>
              <a:ext cx="1596" cy="757"/>
              <a:chOff x="2781" y="2034"/>
              <a:chExt cx="2656" cy="1260"/>
            </a:xfrm>
          </p:grpSpPr>
          <p:sp>
            <p:nvSpPr>
              <p:cNvPr id="8217" name="Line 44"/>
              <p:cNvSpPr>
                <a:spLocks noChangeAspect="1" noChangeShapeType="1"/>
              </p:cNvSpPr>
              <p:nvPr/>
            </p:nvSpPr>
            <p:spPr bwMode="auto">
              <a:xfrm rot="2400000">
                <a:off x="4303" y="2289"/>
                <a:ext cx="0" cy="939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10000 h 10000"/>
                  <a:gd name="connsiteX0" fmla="*/ 0 w 0"/>
                  <a:gd name="connsiteY0" fmla="*/ 0 h 10349"/>
                  <a:gd name="connsiteX1" fmla="*/ -23555 w 0"/>
                  <a:gd name="connsiteY1" fmla="*/ 10349 h 103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0349">
                    <a:moveTo>
                      <a:pt x="0" y="0"/>
                    </a:moveTo>
                    <a:cubicBezTo>
                      <a:pt x="3333" y="3333"/>
                      <a:pt x="-26888" y="7016"/>
                      <a:pt x="-23555" y="10349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8" name="Line 45"/>
              <p:cNvSpPr>
                <a:spLocks noChangeAspect="1" noChangeShapeType="1"/>
              </p:cNvSpPr>
              <p:nvPr/>
            </p:nvSpPr>
            <p:spPr bwMode="auto">
              <a:xfrm>
                <a:off x="3142" y="2754"/>
                <a:ext cx="216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9" name="Line 46"/>
              <p:cNvSpPr>
                <a:spLocks noChangeAspect="1" noChangeShapeType="1"/>
              </p:cNvSpPr>
              <p:nvPr/>
            </p:nvSpPr>
            <p:spPr bwMode="auto">
              <a:xfrm rot="-5400000">
                <a:off x="2575" y="2727"/>
                <a:ext cx="1134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0" name="Text Box 47"/>
              <p:cNvSpPr txBox="1">
                <a:spLocks noChangeAspect="1" noChangeArrowheads="1"/>
              </p:cNvSpPr>
              <p:nvPr/>
            </p:nvSpPr>
            <p:spPr bwMode="auto">
              <a:xfrm>
                <a:off x="2781" y="2034"/>
                <a:ext cx="541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ru-RU" sz="2000">
                    <a:latin typeface="Times New Roman" pitchFamily="18" charset="0"/>
                  </a:rPr>
                  <a:t>I</a:t>
                </a:r>
                <a:endParaRPr lang="ru-RU" altLang="ru-RU" sz="2000">
                  <a:latin typeface="Times New Roman" pitchFamily="18" charset="0"/>
                </a:endParaRPr>
              </a:p>
            </p:txBody>
          </p:sp>
          <p:sp>
            <p:nvSpPr>
              <p:cNvPr id="8221" name="Text Box 48"/>
              <p:cNvSpPr txBox="1">
                <a:spLocks noChangeAspect="1" noChangeArrowheads="1"/>
              </p:cNvSpPr>
              <p:nvPr/>
            </p:nvSpPr>
            <p:spPr bwMode="auto">
              <a:xfrm>
                <a:off x="4896" y="2364"/>
                <a:ext cx="541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ru-RU" sz="2000" dirty="0">
                    <a:latin typeface="Times New Roman" pitchFamily="18" charset="0"/>
                  </a:rPr>
                  <a:t>t</a:t>
                </a:r>
                <a:endParaRPr lang="ru-RU" altLang="ru-RU" sz="2000" dirty="0">
                  <a:latin typeface="Times New Roman" pitchFamily="18" charset="0"/>
                </a:endParaRPr>
              </a:p>
            </p:txBody>
          </p:sp>
          <p:sp>
            <p:nvSpPr>
              <p:cNvPr id="8222" name="Line 49"/>
              <p:cNvSpPr>
                <a:spLocks noChangeAspect="1" noChangeShapeType="1"/>
              </p:cNvSpPr>
              <p:nvPr/>
            </p:nvSpPr>
            <p:spPr bwMode="auto">
              <a:xfrm rot="2400000">
                <a:off x="3290" y="2337"/>
                <a:ext cx="0" cy="472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10000 h 10000"/>
                  <a:gd name="connsiteX0" fmla="*/ 22356 w 0"/>
                  <a:gd name="connsiteY0" fmla="*/ 0 h 10403"/>
                  <a:gd name="connsiteX1" fmla="*/ 10000 w 0"/>
                  <a:gd name="connsiteY1" fmla="*/ 10403 h 104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0403">
                    <a:moveTo>
                      <a:pt x="22356" y="0"/>
                    </a:moveTo>
                    <a:cubicBezTo>
                      <a:pt x="25689" y="3333"/>
                      <a:pt x="6667" y="7070"/>
                      <a:pt x="10000" y="10403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3" name="Line 50"/>
              <p:cNvSpPr>
                <a:spLocks noChangeAspect="1" noChangeShapeType="1"/>
              </p:cNvSpPr>
              <p:nvPr/>
            </p:nvSpPr>
            <p:spPr bwMode="auto">
              <a:xfrm rot="19200000">
                <a:off x="3735" y="2290"/>
                <a:ext cx="0" cy="93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24" name="Line 51"/>
              <p:cNvSpPr>
                <a:spLocks noChangeAspect="1" noChangeShapeType="1"/>
              </p:cNvSpPr>
              <p:nvPr/>
            </p:nvSpPr>
            <p:spPr bwMode="auto">
              <a:xfrm rot="19200000">
                <a:off x="4737" y="2309"/>
                <a:ext cx="0" cy="492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10000 h 10000"/>
                  <a:gd name="connsiteX0" fmla="*/ -31006 w 0"/>
                  <a:gd name="connsiteY0" fmla="*/ 0 h 10832"/>
                  <a:gd name="connsiteX1" fmla="*/ 10000 w 0"/>
                  <a:gd name="connsiteY1" fmla="*/ 10832 h 108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h="10832">
                    <a:moveTo>
                      <a:pt x="-31006" y="0"/>
                    </a:moveTo>
                    <a:cubicBezTo>
                      <a:pt x="-27673" y="3333"/>
                      <a:pt x="6667" y="7499"/>
                      <a:pt x="10000" y="10832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216" name="Text Box 52"/>
            <p:cNvSpPr txBox="1">
              <a:spLocks noChangeArrowheads="1"/>
            </p:cNvSpPr>
            <p:nvPr/>
          </p:nvSpPr>
          <p:spPr bwMode="auto">
            <a:xfrm>
              <a:off x="4070" y="727"/>
              <a:ext cx="106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altLang="ru-RU" sz="2000" dirty="0"/>
                <a:t>треугольный</a:t>
              </a:r>
            </a:p>
          </p:txBody>
        </p:sp>
      </p:grpSp>
      <p:grpSp>
        <p:nvGrpSpPr>
          <p:cNvPr id="8200" name="Group 70"/>
          <p:cNvGrpSpPr>
            <a:grpSpLocks/>
          </p:cNvGrpSpPr>
          <p:nvPr/>
        </p:nvGrpSpPr>
        <p:grpSpPr bwMode="auto">
          <a:xfrm>
            <a:off x="980477" y="5181822"/>
            <a:ext cx="2866121" cy="1446808"/>
            <a:chOff x="3888" y="1664"/>
            <a:chExt cx="1612" cy="821"/>
          </a:xfrm>
        </p:grpSpPr>
        <p:grpSp>
          <p:nvGrpSpPr>
            <p:cNvPr id="8201" name="Group 53"/>
            <p:cNvGrpSpPr>
              <a:grpSpLocks noChangeAspect="1"/>
            </p:cNvGrpSpPr>
            <p:nvPr/>
          </p:nvGrpSpPr>
          <p:grpSpPr bwMode="auto">
            <a:xfrm>
              <a:off x="3888" y="1728"/>
              <a:ext cx="1596" cy="757"/>
              <a:chOff x="2781" y="2034"/>
              <a:chExt cx="2656" cy="1260"/>
            </a:xfrm>
          </p:grpSpPr>
          <p:sp>
            <p:nvSpPr>
              <p:cNvPr id="8203" name="Line 54"/>
              <p:cNvSpPr>
                <a:spLocks noChangeAspect="1" noChangeShapeType="1"/>
              </p:cNvSpPr>
              <p:nvPr/>
            </p:nvSpPr>
            <p:spPr bwMode="auto">
              <a:xfrm>
                <a:off x="3282" y="2433"/>
                <a:ext cx="283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04" name="Line 55"/>
              <p:cNvSpPr>
                <a:spLocks noChangeAspect="1" noChangeShapeType="1"/>
              </p:cNvSpPr>
              <p:nvPr/>
            </p:nvSpPr>
            <p:spPr bwMode="auto">
              <a:xfrm rot="1500000">
                <a:off x="4296" y="2410"/>
                <a:ext cx="0" cy="68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8205" name="Group 56"/>
              <p:cNvGrpSpPr>
                <a:grpSpLocks noChangeAspect="1"/>
              </p:cNvGrpSpPr>
              <p:nvPr/>
            </p:nvGrpSpPr>
            <p:grpSpPr bwMode="auto">
              <a:xfrm>
                <a:off x="2781" y="2034"/>
                <a:ext cx="2656" cy="1260"/>
                <a:chOff x="2781" y="2034"/>
                <a:chExt cx="2656" cy="1260"/>
              </a:xfrm>
            </p:grpSpPr>
            <p:sp>
              <p:nvSpPr>
                <p:cNvPr id="8211" name="Line 57"/>
                <p:cNvSpPr>
                  <a:spLocks noChangeAspect="1" noChangeShapeType="1"/>
                </p:cNvSpPr>
                <p:nvPr/>
              </p:nvSpPr>
              <p:spPr bwMode="auto">
                <a:xfrm>
                  <a:off x="3142" y="2754"/>
                  <a:ext cx="2162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12" name="Line 58"/>
                <p:cNvSpPr>
                  <a:spLocks noChangeAspect="1" noChangeShapeType="1"/>
                </p:cNvSpPr>
                <p:nvPr/>
              </p:nvSpPr>
              <p:spPr bwMode="auto">
                <a:xfrm rot="-5400000">
                  <a:off x="2575" y="2727"/>
                  <a:ext cx="113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13" name="Text Box 59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781" y="2034"/>
                  <a:ext cx="541" cy="5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altLang="ru-RU" sz="2000" dirty="0">
                      <a:latin typeface="Times New Roman" pitchFamily="18" charset="0"/>
                    </a:rPr>
                    <a:t>I</a:t>
                  </a:r>
                  <a:endParaRPr lang="ru-RU" altLang="ru-RU" sz="2000" dirty="0">
                    <a:latin typeface="Times New Roman" pitchFamily="18" charset="0"/>
                  </a:endParaRPr>
                </a:p>
              </p:txBody>
            </p:sp>
            <p:sp>
              <p:nvSpPr>
                <p:cNvPr id="8214" name="Text Box 6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4896" y="2364"/>
                  <a:ext cx="541" cy="5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altLang="ru-RU" sz="2000">
                      <a:latin typeface="Times New Roman" pitchFamily="18" charset="0"/>
                    </a:rPr>
                    <a:t>t</a:t>
                  </a:r>
                  <a:endParaRPr lang="ru-RU" altLang="ru-RU" sz="2000"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8206" name="Line 61"/>
              <p:cNvSpPr>
                <a:spLocks noChangeAspect="1" noChangeShapeType="1"/>
              </p:cNvSpPr>
              <p:nvPr/>
            </p:nvSpPr>
            <p:spPr bwMode="auto">
              <a:xfrm rot="1500000">
                <a:off x="3217" y="2423"/>
                <a:ext cx="0" cy="34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07" name="Line 62"/>
              <p:cNvSpPr>
                <a:spLocks noChangeAspect="1" noChangeShapeType="1"/>
              </p:cNvSpPr>
              <p:nvPr/>
            </p:nvSpPr>
            <p:spPr bwMode="auto">
              <a:xfrm rot="-1500000">
                <a:off x="3704" y="2407"/>
                <a:ext cx="0" cy="68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08" name="Line 63"/>
              <p:cNvSpPr>
                <a:spLocks noChangeAspect="1" noChangeShapeType="1"/>
              </p:cNvSpPr>
              <p:nvPr/>
            </p:nvSpPr>
            <p:spPr bwMode="auto">
              <a:xfrm rot="-1500000">
                <a:off x="4800" y="2427"/>
                <a:ext cx="0" cy="34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09" name="Line 64"/>
              <p:cNvSpPr>
                <a:spLocks noChangeAspect="1" noChangeShapeType="1"/>
              </p:cNvSpPr>
              <p:nvPr/>
            </p:nvSpPr>
            <p:spPr bwMode="auto">
              <a:xfrm>
                <a:off x="4440" y="2433"/>
                <a:ext cx="283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10" name="Line 65"/>
              <p:cNvSpPr>
                <a:spLocks noChangeAspect="1" noChangeShapeType="1"/>
              </p:cNvSpPr>
              <p:nvPr/>
            </p:nvSpPr>
            <p:spPr bwMode="auto">
              <a:xfrm>
                <a:off x="3833" y="3062"/>
                <a:ext cx="310" cy="0"/>
              </a:xfrm>
              <a:custGeom>
                <a:avLst/>
                <a:gdLst>
                  <a:gd name="connsiteX0" fmla="*/ 0 w 10000"/>
                  <a:gd name="connsiteY0" fmla="*/ 0 h 10000"/>
                  <a:gd name="connsiteX1" fmla="*/ 10000 w 10000"/>
                  <a:gd name="connsiteY1" fmla="*/ 10000 h 10000"/>
                  <a:gd name="connsiteX0" fmla="*/ 0 w 10965"/>
                  <a:gd name="connsiteY0" fmla="*/ 9728 h 0"/>
                  <a:gd name="connsiteX1" fmla="*/ 10965 w 10965"/>
                  <a:gd name="connsiteY1" fmla="*/ 1000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0965">
                    <a:moveTo>
                      <a:pt x="0" y="9728"/>
                    </a:moveTo>
                    <a:cubicBezTo>
                      <a:pt x="3333" y="13061"/>
                      <a:pt x="7632" y="6667"/>
                      <a:pt x="10965" y="10000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5" name="Line 54"/>
              <p:cNvSpPr>
                <a:spLocks noChangeAspect="1" noChangeShapeType="1"/>
              </p:cNvSpPr>
              <p:nvPr/>
            </p:nvSpPr>
            <p:spPr bwMode="auto">
              <a:xfrm>
                <a:off x="3282" y="2443"/>
                <a:ext cx="283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6" name="Line 61"/>
              <p:cNvSpPr>
                <a:spLocks noChangeAspect="1" noChangeShapeType="1"/>
              </p:cNvSpPr>
              <p:nvPr/>
            </p:nvSpPr>
            <p:spPr bwMode="auto">
              <a:xfrm rot="1500000">
                <a:off x="3217" y="2433"/>
                <a:ext cx="0" cy="34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202" name="Rectangle 66"/>
            <p:cNvSpPr>
              <a:spLocks noChangeArrowheads="1"/>
            </p:cNvSpPr>
            <p:nvPr/>
          </p:nvSpPr>
          <p:spPr bwMode="auto">
            <a:xfrm>
              <a:off x="4128" y="1664"/>
              <a:ext cx="13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ru-RU" altLang="ru-RU" sz="2000" dirty="0"/>
                <a:t>трапециевидный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793890" y="4545581"/>
            <a:ext cx="38754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Игольчато - экспоненциальный</a:t>
            </a:r>
            <a:endParaRPr lang="ru-RU" sz="20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502" y="5081735"/>
            <a:ext cx="2653259" cy="138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540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8176540"/>
              </p:ext>
            </p:extLst>
          </p:nvPr>
        </p:nvGraphicFramePr>
        <p:xfrm>
          <a:off x="2483768" y="5733256"/>
          <a:ext cx="1296144" cy="820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5" name="Equation" r:id="rId3" imgW="660400" imgH="419100" progId="">
                  <p:embed/>
                </p:oleObj>
              </mc:Choice>
              <mc:Fallback>
                <p:oleObj name="Equation" r:id="rId3" imgW="660400" imgH="419100" progId="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5733256"/>
                        <a:ext cx="1296144" cy="820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842554"/>
              </p:ext>
            </p:extLst>
          </p:nvPr>
        </p:nvGraphicFramePr>
        <p:xfrm>
          <a:off x="4716016" y="5733256"/>
          <a:ext cx="1400241" cy="771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" name="Equation" r:id="rId5" imgW="749300" imgH="419100" progId="">
                  <p:embed/>
                </p:oleObj>
              </mc:Choice>
              <mc:Fallback>
                <p:oleObj name="Equation" r:id="rId5" imgW="749300" imgH="419100" progId="">
                  <p:embed/>
                  <p:pic>
                    <p:nvPicPr>
                      <p:cNvPr id="0" name="Picture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5733256"/>
                        <a:ext cx="1400241" cy="7710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23528" y="28549"/>
            <a:ext cx="8208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Основные характеристики синусоидального тока.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07336" y="476672"/>
            <a:ext cx="8561823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 Т (с)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время одного цикла изменения тока по направлению и величине.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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(Гц)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число циклов изменения тока в единицу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времени.</a:t>
            </a:r>
          </a:p>
          <a:p>
            <a:pPr lvl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1/Т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Гц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 startAt="3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Циклическая (круговая) частота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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(рад/с)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</a:p>
          <a:p>
            <a:pPr lvl="0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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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/Т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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рад/с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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 startAt="4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Амплитудное значение тока  и напряжения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мах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0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максимальное значение этих величин за полупериод.</a:t>
            </a:r>
          </a:p>
          <a:p>
            <a:pPr marL="457200" lvl="0" indent="-457200">
              <a:buFont typeface="+mj-lt"/>
              <a:buAutoNum type="arabicPeriod" startAt="4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Фаза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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(рад)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величина, определяющая во времени взаимоотношения тока и напряжения.</a:t>
            </a:r>
          </a:p>
          <a:p>
            <a:pPr marL="457200" lvl="0" indent="-457200">
              <a:buFont typeface="+mj-lt"/>
              <a:buAutoNum type="arabicPeriod" startAt="4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Мгновенное значение тока и напряжения “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и “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значение этих величин в данный момент времени.</a:t>
            </a:r>
          </a:p>
          <a:p>
            <a:pPr marL="457200" lvl="0" indent="-457200">
              <a:buFont typeface="+mj-lt"/>
              <a:buAutoNum type="arabicPeriod" startAt="4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Эффективные значения тока и напряжения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эфф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20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эфф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действующее значение силы переменного тока и переменного напряжения, равные значениям силы постоянного тока и постоянного напряжения, эквивалентных данному переменному току по своему тепловому действию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buFont typeface="+mj-lt"/>
              <a:buAutoNum type="arabicPeriod" startAt="3"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58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603</Words>
  <Application>Microsoft Office PowerPoint</Application>
  <PresentationFormat>Экран (4:3)</PresentationFormat>
  <Paragraphs>88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Equation</vt:lpstr>
      <vt:lpstr>Выполнение работ по рабочей профессии 19850 "Электромонтер по обслуживанию электроустановок"</vt:lpstr>
      <vt:lpstr>Презентация PowerPoint</vt:lpstr>
      <vt:lpstr>Электрический ток и его виды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Электрический ток</dc:title>
  <dc:creator>Елена</dc:creator>
  <cp:lastModifiedBy>Admin</cp:lastModifiedBy>
  <cp:revision>71</cp:revision>
  <dcterms:created xsi:type="dcterms:W3CDTF">2016-10-08T19:50:39Z</dcterms:created>
  <dcterms:modified xsi:type="dcterms:W3CDTF">2023-01-16T07:14:18Z</dcterms:modified>
</cp:coreProperties>
</file>